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docx" ContentType="application/vnd.openxmlformats-officedocument.wordprocessingml.document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90" r:id="rId3"/>
    <p:sldId id="266" r:id="rId4"/>
    <p:sldId id="263" r:id="rId5"/>
    <p:sldId id="264" r:id="rId6"/>
    <p:sldId id="268" r:id="rId7"/>
    <p:sldId id="270" r:id="rId8"/>
    <p:sldId id="300" r:id="rId9"/>
    <p:sldId id="271" r:id="rId10"/>
    <p:sldId id="272" r:id="rId11"/>
    <p:sldId id="273" r:id="rId12"/>
    <p:sldId id="274" r:id="rId13"/>
    <p:sldId id="283" r:id="rId14"/>
    <p:sldId id="276" r:id="rId15"/>
    <p:sldId id="277" r:id="rId16"/>
    <p:sldId id="279" r:id="rId17"/>
    <p:sldId id="280" r:id="rId18"/>
    <p:sldId id="265" r:id="rId19"/>
    <p:sldId id="294" r:id="rId20"/>
    <p:sldId id="281" r:id="rId21"/>
    <p:sldId id="284" r:id="rId22"/>
    <p:sldId id="285" r:id="rId23"/>
    <p:sldId id="292" r:id="rId24"/>
    <p:sldId id="297" r:id="rId25"/>
    <p:sldId id="286" r:id="rId26"/>
    <p:sldId id="293" r:id="rId27"/>
    <p:sldId id="296" r:id="rId28"/>
    <p:sldId id="301" r:id="rId29"/>
    <p:sldId id="302" r:id="rId30"/>
    <p:sldId id="288" r:id="rId31"/>
    <p:sldId id="287" r:id="rId32"/>
    <p:sldId id="289" r:id="rId33"/>
    <p:sldId id="303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4"/>
  </p:normalViewPr>
  <p:slideViewPr>
    <p:cSldViewPr>
      <p:cViewPr varScale="1">
        <p:scale>
          <a:sx n="106" d="100"/>
          <a:sy n="106" d="100"/>
        </p:scale>
        <p:origin x="180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Relationship Id="rId40" Type="http://schemas.microsoft.com/office/2015/10/relationships/revisionInfo" Target="revisionInfo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6F90A5-5B08-0E4E-B5E4-20DE7880D1DC}" type="datetimeFigureOut">
              <a:rPr lang="en-US" smtClean="0"/>
              <a:t>11/15/17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8821F2-04EF-9142-A761-CFB794F0A6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151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821F2-04EF-9142-A761-CFB794F0A67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100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Families</a:t>
            </a:r>
            <a:r>
              <a:rPr lang="en-US" baseline="0" dirty="0" smtClean="0"/>
              <a:t> either</a:t>
            </a:r>
            <a:r>
              <a:rPr lang="en-US" dirty="0" smtClean="0"/>
              <a:t> face this disease with open eyes or they want</a:t>
            </a:r>
            <a:r>
              <a:rPr lang="en-US" baseline="0" dirty="0" smtClean="0"/>
              <a:t> to deny that it is happening</a:t>
            </a:r>
            <a:r>
              <a:rPr lang="mr-IN" baseline="0" dirty="0" smtClean="0"/>
              <a:t>…</a:t>
            </a:r>
            <a:r>
              <a:rPr lang="en-US" baseline="0" dirty="0" smtClean="0"/>
              <a:t>.denial is natural </a:t>
            </a:r>
            <a:r>
              <a:rPr lang="mr-IN" baseline="0" dirty="0" smtClean="0"/>
              <a:t>–</a:t>
            </a:r>
            <a:r>
              <a:rPr lang="en-US" baseline="0" dirty="0" smtClean="0"/>
              <a:t> it protects us, but to pretend it isn’t happening is the hardest way to go through this.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821F2-04EF-9142-A761-CFB794F0A67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9034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Encourage </a:t>
            </a:r>
            <a:r>
              <a:rPr lang="en-US" dirty="0" err="1" smtClean="0"/>
              <a:t>famiily</a:t>
            </a:r>
            <a:r>
              <a:rPr lang="en-US" baseline="0" dirty="0" smtClean="0"/>
              <a:t> members</a:t>
            </a:r>
            <a:r>
              <a:rPr lang="mr-IN" baseline="0" dirty="0" smtClean="0"/>
              <a:t>…</a:t>
            </a:r>
            <a:r>
              <a:rPr lang="en-US" dirty="0" smtClean="0"/>
              <a:t>It is also the opportunity</a:t>
            </a:r>
            <a:r>
              <a:rPr lang="en-US" baseline="0" dirty="0" smtClean="0"/>
              <a:t> to help bring more compassion into the world in one’s own authentic way </a:t>
            </a:r>
            <a:r>
              <a:rPr lang="mr-IN" baseline="0" dirty="0" smtClean="0"/>
              <a:t>–</a:t>
            </a:r>
            <a:r>
              <a:rPr lang="en-US" baseline="0" dirty="0" smtClean="0"/>
              <a:t> leadership can be soft and strong </a:t>
            </a:r>
            <a:r>
              <a:rPr lang="mr-IN" baseline="0" dirty="0" smtClean="0"/>
              <a:t>–</a:t>
            </a:r>
            <a:r>
              <a:rPr lang="en-US" baseline="0" dirty="0" smtClean="0"/>
              <a:t> encourage the family advocate to get support  to discover their own style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821F2-04EF-9142-A761-CFB794F0A67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9361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need to encourage conversations, help to remove</a:t>
            </a:r>
            <a:r>
              <a:rPr lang="en-US" baseline="0" dirty="0" smtClean="0"/>
              <a:t> the stigma and shame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821F2-04EF-9142-A761-CFB794F0A67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7427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MIXED</a:t>
            </a:r>
            <a:r>
              <a:rPr lang="en-US" baseline="0" dirty="0" smtClean="0"/>
              <a:t> </a:t>
            </a:r>
            <a:r>
              <a:rPr lang="en-US" baseline="0" dirty="0" smtClean="0"/>
              <a:t>DEMENTIA AND </a:t>
            </a:r>
            <a:r>
              <a:rPr lang="en-US" baseline="0" dirty="0" smtClean="0"/>
              <a:t>PARKINSON’S </a:t>
            </a:r>
            <a:r>
              <a:rPr lang="en-US" baseline="0" dirty="0" smtClean="0"/>
              <a:t>DISEASE, </a:t>
            </a:r>
            <a:r>
              <a:rPr lang="en-US" baseline="0" dirty="0" smtClean="0">
                <a:solidFill>
                  <a:srgbClr val="FF0000"/>
                </a:solidFill>
              </a:rPr>
              <a:t>BRAIN INJURY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821F2-04EF-9142-A761-CFB794F0A67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268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</a:t>
            </a:r>
            <a:r>
              <a:rPr lang="en-US" baseline="0" dirty="0"/>
              <a:t> are some of the more common reasons and diseases that someone would be showing signs of dementia.</a:t>
            </a:r>
          </a:p>
          <a:p>
            <a:endParaRPr lang="en-US" baseline="0" dirty="0"/>
          </a:p>
          <a:p>
            <a:r>
              <a:rPr lang="en-US" baseline="0" dirty="0"/>
              <a:t>Most of the causes of dementia are not reversible and less often there are some conditions that can be treated and most of the dementia symptoms will improve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140414-3298-4628-A53A-2B1AB33AF0FD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1983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Important facts</a:t>
            </a:r>
            <a:r>
              <a:rPr lang="en-US" baseline="0" dirty="0" smtClean="0"/>
              <a:t> above </a:t>
            </a:r>
            <a:r>
              <a:rPr lang="mr-IN" baseline="0" dirty="0" smtClean="0"/>
              <a:t>–</a:t>
            </a:r>
            <a:r>
              <a:rPr lang="en-US" baseline="0" dirty="0" smtClean="0"/>
              <a:t> Take notes here. </a:t>
            </a:r>
            <a:r>
              <a:rPr lang="en-US" dirty="0" smtClean="0"/>
              <a:t>Also discuss how</a:t>
            </a:r>
            <a:r>
              <a:rPr lang="en-US" baseline="0" dirty="0" smtClean="0"/>
              <a:t> traumas can seem to set things in motion. There is no logic and linear line to the disease, it goes against everything a Dr. learned in Med school</a:t>
            </a:r>
            <a:r>
              <a:rPr lang="mr-IN" baseline="0" dirty="0" smtClean="0"/>
              <a:t>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821F2-04EF-9142-A761-CFB794F0A67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8992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It goes against what</a:t>
            </a:r>
            <a:r>
              <a:rPr lang="en-US" baseline="0" dirty="0" smtClean="0"/>
              <a:t> every Dr. learned in medical school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821F2-04EF-9142-A761-CFB794F0A67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4144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Actually</a:t>
            </a:r>
            <a:r>
              <a:rPr lang="en-US" baseline="0" dirty="0" smtClean="0"/>
              <a:t>, there are several statistics out and they are also saying 1 in 2</a:t>
            </a:r>
            <a:r>
              <a:rPr lang="mr-IN" baseline="0" dirty="0" smtClean="0"/>
              <a:t>…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821F2-04EF-9142-A761-CFB794F0A67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2637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821F2-04EF-9142-A761-CFB794F0A67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5745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These statistics</a:t>
            </a:r>
            <a:r>
              <a:rPr lang="en-US" baseline="0" dirty="0" smtClean="0"/>
              <a:t> are 9 years old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821F2-04EF-9142-A761-CFB794F0A67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8727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odds are not good for family caregivers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821F2-04EF-9142-A761-CFB794F0A67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66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PT Template 2016 - Title Slide-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029200"/>
            <a:ext cx="7772400" cy="1066800"/>
          </a:xfrm>
        </p:spPr>
        <p:txBody>
          <a:bodyPr anchor="t">
            <a:noAutofit/>
          </a:bodyPr>
          <a:lstStyle>
            <a:lvl1pPr algn="ctr">
              <a:defRPr sz="48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780E9-F66E-43AD-ACA2-0C8B5FD34B78}" type="datetimeFigureOut">
              <a:rPr lang="en-US" smtClean="0"/>
              <a:t>11/15/17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524CD-300C-40DA-81BD-2F74B1949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129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780E9-F66E-43AD-ACA2-0C8B5FD34B78}" type="datetimeFigureOut">
              <a:rPr lang="en-US" smtClean="0"/>
              <a:t>11/15/17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524CD-300C-40DA-81BD-2F74B1949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912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780E9-F66E-43AD-ACA2-0C8B5FD34B78}" type="datetimeFigureOut">
              <a:rPr lang="en-US" smtClean="0"/>
              <a:t>11/15/17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524CD-300C-40DA-81BD-2F74B1949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878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221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221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780E9-F66E-43AD-ACA2-0C8B5FD34B78}" type="datetimeFigureOut">
              <a:rPr lang="en-US" smtClean="0"/>
              <a:t>11/15/17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524CD-300C-40DA-81BD-2F74B1949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711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05000"/>
            <a:ext cx="4040188" cy="5746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76863"/>
            <a:ext cx="4040188" cy="354929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905000"/>
            <a:ext cx="4041775" cy="5746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76863"/>
            <a:ext cx="4041775" cy="354929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780E9-F66E-43AD-ACA2-0C8B5FD34B78}" type="datetimeFigureOut">
              <a:rPr lang="en-US" smtClean="0"/>
              <a:t>11/15/17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524CD-300C-40DA-81BD-2F74B1949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090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1143000"/>
            <a:ext cx="4114800" cy="533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780E9-F66E-43AD-ACA2-0C8B5FD34B78}" type="datetimeFigureOut">
              <a:rPr lang="en-US" smtClean="0"/>
              <a:t>11/15/17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524CD-300C-40DA-81BD-2F74B1949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16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780E9-F66E-43AD-ACA2-0C8B5FD34B78}" type="datetimeFigureOut">
              <a:rPr lang="en-US" smtClean="0"/>
              <a:t>11/15/17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524CD-300C-40DA-81BD-2F74B1949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336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1143000"/>
            <a:ext cx="4114799" cy="533400"/>
          </a:xfrm>
        </p:spPr>
        <p:txBody>
          <a:bodyPr anchor="t">
            <a:normAutofit/>
          </a:bodyPr>
          <a:lstStyle>
            <a:lvl1pPr algn="ctr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981200"/>
            <a:ext cx="5111750" cy="41449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81200"/>
            <a:ext cx="3008313" cy="4144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780E9-F66E-43AD-ACA2-0C8B5FD34B78}" type="datetimeFigureOut">
              <a:rPr lang="en-US" smtClean="0"/>
              <a:t>11/15/17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524CD-300C-40DA-81BD-2F74B1949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42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600199"/>
            <a:ext cx="5486400" cy="31273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780E9-F66E-43AD-ACA2-0C8B5FD34B78}" type="datetimeFigureOut">
              <a:rPr lang="en-US" smtClean="0"/>
              <a:t>11/15/17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524CD-300C-40DA-81BD-2F74B1949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197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1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PT Template 2016- People Header-02.png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0" y="1143000"/>
            <a:ext cx="4114800" cy="533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2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780E9-F66E-43AD-ACA2-0C8B5FD34B78}" type="datetimeFigureOut">
              <a:rPr lang="en-US" smtClean="0"/>
              <a:t>11/15/17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6524CD-300C-40DA-81BD-2F74B1949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701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www.goodreads.com/author/show/3866938.Rosalyn_Carter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://www.pbs.org/wgbh/pages/frontline/livingold/cost/caregiving.html#f1" TargetMode="External"/><Relationship Id="rId3" Type="http://schemas.openxmlformats.org/officeDocument/2006/relationships/hyperlink" Target="http://www.pbs.org/wgbh/pages/frontline/livingold/cost/caregiving.html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6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package" Target="../embeddings/Microsoft_Word_Document1.docx"/><Relationship Id="rId5" Type="http://schemas.openxmlformats.org/officeDocument/2006/relationships/image" Target="../media/image3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cs typeface="Gisha" panose="020B0502040204020203" pitchFamily="34" charset="-79"/>
              </a:rPr>
              <a:t>The bumpy road of memory impairment</a:t>
            </a:r>
            <a:r>
              <a:rPr lang="en-US" sz="3200" dirty="0" smtClean="0">
                <a:latin typeface="Gisha" panose="020B0502040204020203" pitchFamily="34" charset="-79"/>
                <a:cs typeface="Gisha" panose="020B0502040204020203" pitchFamily="34" charset="-79"/>
              </a:rPr>
              <a:t/>
            </a:r>
            <a:br>
              <a:rPr lang="en-US" sz="3200" dirty="0" smtClean="0">
                <a:latin typeface="Gisha" panose="020B0502040204020203" pitchFamily="34" charset="-79"/>
                <a:cs typeface="Gisha" panose="020B0502040204020203" pitchFamily="34" charset="-79"/>
              </a:rPr>
            </a:br>
            <a:endParaRPr lang="en-US" sz="3200"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58504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u="sng" dirty="0" smtClean="0">
                <a:solidFill>
                  <a:srgbClr val="C00000"/>
                </a:solidFill>
              </a:rPr>
              <a:t>What is Alzheimer’s Disease?</a:t>
            </a:r>
            <a:endParaRPr lang="en-US" sz="3200" b="1" u="sng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sz="2800" dirty="0" smtClean="0"/>
              <a:t>It is the disease of our lifetime</a:t>
            </a:r>
            <a:endParaRPr lang="en-US" sz="2800" dirty="0"/>
          </a:p>
          <a:p>
            <a:r>
              <a:rPr lang="en-US" sz="2800" dirty="0" smtClean="0"/>
              <a:t>Is </a:t>
            </a:r>
            <a:r>
              <a:rPr lang="en-US" sz="2800" dirty="0"/>
              <a:t>a </a:t>
            </a:r>
            <a:r>
              <a:rPr lang="en-US" sz="2800" dirty="0" smtClean="0"/>
              <a:t>progressive brain disease</a:t>
            </a:r>
          </a:p>
          <a:p>
            <a:r>
              <a:rPr lang="en-US" sz="2800" dirty="0" smtClean="0"/>
              <a:t>Is </a:t>
            </a:r>
            <a:r>
              <a:rPr lang="en-US" sz="2800" dirty="0"/>
              <a:t>the most common form of </a:t>
            </a:r>
            <a:r>
              <a:rPr lang="en-US" sz="2800" dirty="0" smtClean="0"/>
              <a:t>dementia</a:t>
            </a:r>
          </a:p>
          <a:p>
            <a:r>
              <a:rPr lang="en-US" sz="2800" dirty="0" smtClean="0"/>
              <a:t>Is </a:t>
            </a:r>
            <a:r>
              <a:rPr lang="en-US" sz="2800" dirty="0"/>
              <a:t>eventually </a:t>
            </a:r>
            <a:r>
              <a:rPr lang="en-US" sz="2800" dirty="0" smtClean="0"/>
              <a:t>fatal</a:t>
            </a:r>
          </a:p>
          <a:p>
            <a:r>
              <a:rPr lang="en-US" sz="2800" dirty="0" smtClean="0"/>
              <a:t>It is unpredictable </a:t>
            </a:r>
          </a:p>
          <a:p>
            <a:r>
              <a:rPr lang="en-US" sz="2800" dirty="0" smtClean="0"/>
              <a:t>It goes against everything a Dr. learned in medical school</a:t>
            </a:r>
            <a:r>
              <a:rPr lang="mr-IN" sz="2800" dirty="0" smtClean="0"/>
              <a:t>…</a:t>
            </a:r>
            <a:r>
              <a:rPr lang="en-US" sz="2800" dirty="0" smtClean="0"/>
              <a:t>hard to diagnose, no treatment no cure</a:t>
            </a:r>
          </a:p>
          <a:p>
            <a:r>
              <a:rPr lang="en-US" sz="2800" dirty="0" smtClean="0"/>
              <a:t>It’s emotional and has a stigma</a:t>
            </a:r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136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u="sng" dirty="0" smtClean="0">
                <a:solidFill>
                  <a:srgbClr val="C00000"/>
                </a:solidFill>
              </a:rPr>
              <a:t>Irreversible Types of Dementia</a:t>
            </a:r>
            <a:endParaRPr lang="en-US" sz="3200" b="1" u="sng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sz="3000" dirty="0" smtClean="0"/>
          </a:p>
          <a:p>
            <a:r>
              <a:rPr lang="en-US" sz="2800" dirty="0" smtClean="0"/>
              <a:t>Causes of dementia </a:t>
            </a:r>
            <a:r>
              <a:rPr lang="en-US" sz="2800" dirty="0"/>
              <a:t>in people over age 71:</a:t>
            </a:r>
          </a:p>
          <a:p>
            <a:pPr lvl="1"/>
            <a:r>
              <a:rPr lang="en-US" dirty="0"/>
              <a:t>70% Alzheimer’s disease</a:t>
            </a:r>
          </a:p>
          <a:p>
            <a:pPr lvl="1"/>
            <a:r>
              <a:rPr lang="en-US" dirty="0"/>
              <a:t>17% Vascular dementia</a:t>
            </a:r>
          </a:p>
          <a:p>
            <a:pPr lvl="1"/>
            <a:r>
              <a:rPr lang="en-US" dirty="0"/>
              <a:t>13% other </a:t>
            </a:r>
            <a:r>
              <a:rPr lang="en-US" dirty="0" smtClean="0"/>
              <a:t>dementia, such as brain trauma</a:t>
            </a:r>
            <a:endParaRPr lang="en-US" dirty="0"/>
          </a:p>
          <a:p>
            <a:pPr lvl="1"/>
            <a:r>
              <a:rPr lang="en-US" dirty="0"/>
              <a:t>1 in 3</a:t>
            </a:r>
            <a:r>
              <a:rPr lang="en-US" dirty="0" smtClean="0"/>
              <a:t> </a:t>
            </a:r>
            <a:r>
              <a:rPr lang="en-US" dirty="0"/>
              <a:t>people will develop Alzheimer’s disease over the age of </a:t>
            </a:r>
            <a:r>
              <a:rPr lang="en-US" dirty="0" smtClean="0"/>
              <a:t>85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93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u="sng" dirty="0" smtClean="0">
                <a:solidFill>
                  <a:srgbClr val="C00000"/>
                </a:solidFill>
              </a:rPr>
              <a:t>Awareness is Critical </a:t>
            </a:r>
            <a:endParaRPr lang="en-US" sz="3200" b="1" u="sng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3000" dirty="0" smtClean="0"/>
          </a:p>
          <a:p>
            <a:r>
              <a:rPr lang="en-US" sz="2800" dirty="0" smtClean="0"/>
              <a:t>Understand </a:t>
            </a:r>
            <a:r>
              <a:rPr lang="en-US" sz="2800" dirty="0"/>
              <a:t>what families are going </a:t>
            </a:r>
            <a:r>
              <a:rPr lang="en-US" sz="2800" dirty="0" smtClean="0"/>
              <a:t>through</a:t>
            </a:r>
          </a:p>
          <a:p>
            <a:endParaRPr lang="en-US" sz="2800" dirty="0" smtClean="0"/>
          </a:p>
          <a:p>
            <a:r>
              <a:rPr lang="en-US" sz="2800" dirty="0" smtClean="0"/>
              <a:t>Helping </a:t>
            </a:r>
            <a:r>
              <a:rPr lang="en-US" sz="2800" dirty="0"/>
              <a:t>the family </a:t>
            </a:r>
            <a:r>
              <a:rPr lang="en-US" sz="2800" dirty="0" smtClean="0"/>
              <a:t>caregiver understand their level of stress and the </a:t>
            </a:r>
            <a:r>
              <a:rPr lang="en-US" sz="2800" dirty="0"/>
              <a:t>emotions they’re </a:t>
            </a:r>
            <a:r>
              <a:rPr lang="en-US" sz="2800" dirty="0" smtClean="0"/>
              <a:t>feeling</a:t>
            </a:r>
          </a:p>
          <a:p>
            <a:endParaRPr lang="en-US" sz="2800" dirty="0"/>
          </a:p>
          <a:p>
            <a:r>
              <a:rPr lang="en-US" sz="2800" b="1" u="sng" dirty="0"/>
              <a:t>Denial is </a:t>
            </a:r>
            <a:r>
              <a:rPr lang="en-US" sz="2800" b="1" u="sng" dirty="0" smtClean="0"/>
              <a:t>powerful and every </a:t>
            </a:r>
            <a:r>
              <a:rPr lang="en-US" sz="2800" b="1" u="sng" dirty="0"/>
              <a:t>family is </a:t>
            </a:r>
            <a:r>
              <a:rPr lang="en-US" sz="2800" b="1" u="sng" dirty="0" smtClean="0"/>
              <a:t>different</a:t>
            </a:r>
            <a:endParaRPr lang="en-US" sz="2800" b="1" u="sng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4393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 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 We’re only seeing the tip of the iceberg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Over </a:t>
            </a:r>
            <a:r>
              <a:rPr lang="en-US" sz="2400" dirty="0"/>
              <a:t>80% of families I talk to are seeking help for a loved one with dementia.</a:t>
            </a:r>
            <a:br>
              <a:rPr lang="en-US" sz="2400" dirty="0"/>
            </a:br>
            <a:r>
              <a:rPr lang="en-US" sz="2400" dirty="0"/>
              <a:t>What are you seeing? </a:t>
            </a:r>
          </a:p>
        </p:txBody>
      </p:sp>
      <p:pic>
        <p:nvPicPr>
          <p:cNvPr id="5" name="Content Placeholder 3" descr="iceberg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9" b="862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346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“</a:t>
            </a:r>
            <a:r>
              <a:rPr lang="en-US" dirty="0"/>
              <a:t>There are only four kinds of people in the </a:t>
            </a:r>
            <a:r>
              <a:rPr lang="en-US" dirty="0" smtClean="0"/>
              <a:t>world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Those who have been </a:t>
            </a:r>
            <a:r>
              <a:rPr lang="en-US" dirty="0" smtClean="0"/>
              <a:t>caregivers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Those who are currently </a:t>
            </a:r>
            <a:r>
              <a:rPr lang="en-US" dirty="0" smtClean="0"/>
              <a:t>caregivers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Those who will be caregivers, and those who will need a </a:t>
            </a:r>
            <a:r>
              <a:rPr lang="en-US" dirty="0" smtClean="0"/>
              <a:t>caregiver”</a:t>
            </a:r>
            <a:r>
              <a:rPr lang="en-US" dirty="0"/>
              <a:t> </a:t>
            </a:r>
            <a:br>
              <a:rPr lang="en-US" dirty="0"/>
            </a:br>
            <a:r>
              <a:rPr lang="en-US" dirty="0"/>
              <a:t>― </a:t>
            </a:r>
            <a:r>
              <a:rPr lang="en-US" b="1" dirty="0">
                <a:hlinkClick r:id="rId2"/>
              </a:rPr>
              <a:t>Rosalyn Carter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83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u="sng" dirty="0" smtClean="0">
                <a:solidFill>
                  <a:srgbClr val="C00000"/>
                </a:solidFill>
              </a:rPr>
              <a:t>Family Caregiver Statistics</a:t>
            </a:r>
            <a:endParaRPr lang="en-US" sz="3200" b="1" u="sng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4800" dirty="0" smtClean="0"/>
          </a:p>
          <a:p>
            <a:endParaRPr lang="en-US" sz="2800" dirty="0" smtClean="0"/>
          </a:p>
          <a:p>
            <a:r>
              <a:rPr lang="en-US" sz="2800" dirty="0" smtClean="0"/>
              <a:t>There </a:t>
            </a:r>
            <a:r>
              <a:rPr lang="en-US" sz="2800" dirty="0"/>
              <a:t>are over 65 million unpaid family caregivers in the </a:t>
            </a:r>
            <a:r>
              <a:rPr lang="en-US" sz="2800" dirty="0" smtClean="0"/>
              <a:t>US</a:t>
            </a:r>
            <a:endParaRPr lang="en-US" sz="2800" dirty="0"/>
          </a:p>
          <a:p>
            <a:r>
              <a:rPr lang="en-US" sz="2800" i="1" dirty="0"/>
              <a:t>Source: Caregiving in the United States;</a:t>
            </a:r>
            <a:r>
              <a:rPr lang="en-US" sz="2800" dirty="0"/>
              <a:t> </a:t>
            </a:r>
            <a:r>
              <a:rPr lang="en-US" sz="2800" i="1" dirty="0"/>
              <a:t>National Alliance for Caregiving in collaboration with AARP; </a:t>
            </a:r>
            <a:r>
              <a:rPr lang="en-US" sz="2800" i="1" u="sng" dirty="0"/>
              <a:t>November 2009</a:t>
            </a:r>
            <a:endParaRPr lang="en-US" sz="2800" u="sng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31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u="sng" dirty="0" smtClean="0">
                <a:solidFill>
                  <a:srgbClr val="C00000"/>
                </a:solidFill>
              </a:rPr>
              <a:t>Family Caregiver Statistics</a:t>
            </a:r>
            <a:endParaRPr lang="en-US" sz="3200" b="1" u="sng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4800" dirty="0" smtClean="0"/>
          </a:p>
          <a:p>
            <a:endParaRPr lang="en-US" sz="3000" dirty="0" smtClean="0"/>
          </a:p>
          <a:p>
            <a:r>
              <a:rPr lang="en-US" sz="2800" dirty="0" smtClean="0"/>
              <a:t>Over </a:t>
            </a:r>
            <a:r>
              <a:rPr lang="en-US" sz="2800" dirty="0"/>
              <a:t>34 million of those caregivers, care for someone with </a:t>
            </a:r>
            <a:r>
              <a:rPr lang="en-US" sz="2800" dirty="0" smtClean="0"/>
              <a:t>dementia</a:t>
            </a:r>
            <a:endParaRPr lang="en-US" sz="2800" dirty="0"/>
          </a:p>
          <a:p>
            <a:endParaRPr lang="en-US" i="1" dirty="0"/>
          </a:p>
          <a:p>
            <a:r>
              <a:rPr lang="en-US" sz="2800" i="1" dirty="0" smtClean="0"/>
              <a:t>Source</a:t>
            </a:r>
            <a:r>
              <a:rPr lang="en-US" sz="2800" i="1" dirty="0"/>
              <a:t>: Caregiving in the United States;</a:t>
            </a:r>
            <a:r>
              <a:rPr lang="en-US" sz="2800" dirty="0"/>
              <a:t> </a:t>
            </a:r>
            <a:r>
              <a:rPr lang="en-US" sz="2800" i="1" dirty="0"/>
              <a:t>National Alliance for Caregiving in collaboration with AARP; November 2009</a:t>
            </a:r>
            <a:endParaRPr lang="en-US" sz="2800" dirty="0"/>
          </a:p>
          <a:p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40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u="sng" dirty="0" smtClean="0">
                <a:solidFill>
                  <a:srgbClr val="C00000"/>
                </a:solidFill>
              </a:rPr>
              <a:t>Family Caregiver Statistics</a:t>
            </a:r>
            <a:endParaRPr lang="en-US" sz="3200" b="1" u="sng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sz="2800" dirty="0" smtClean="0"/>
          </a:p>
          <a:p>
            <a:r>
              <a:rPr lang="en-US" sz="2800" dirty="0" smtClean="0"/>
              <a:t>On </a:t>
            </a:r>
            <a:r>
              <a:rPr lang="en-US" sz="2800" dirty="0"/>
              <a:t>average, a worker who takes care of a loved one loses $659,000 in lost wages, pension benefits and Social Security </a:t>
            </a:r>
            <a:r>
              <a:rPr lang="en-US" sz="2800" dirty="0" smtClean="0"/>
              <a:t>income</a:t>
            </a:r>
            <a:endParaRPr lang="en-US" sz="2800" baseline="30000" dirty="0">
              <a:hlinkClick r:id="rId2"/>
            </a:endParaRPr>
          </a:p>
          <a:p>
            <a:pPr marL="0" indent="0">
              <a:buNone/>
            </a:pPr>
            <a:r>
              <a:rPr lang="en-US" sz="2800" dirty="0"/>
              <a:t> </a:t>
            </a:r>
          </a:p>
          <a:p>
            <a:r>
              <a:rPr lang="en-US" sz="2400" dirty="0">
                <a:hlinkClick r:id="rId3"/>
              </a:rPr>
              <a:t>Source: </a:t>
            </a:r>
            <a:r>
              <a:rPr lang="en-US" sz="2400" u="sng" dirty="0">
                <a:hlinkClick r:id="rId3"/>
              </a:rPr>
              <a:t>http://www.pbs.org/wgbh/pages/frontline/livingold/cost/caregiving.html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78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Those closest</a:t>
            </a:r>
            <a:r>
              <a:rPr lang="mr-IN" sz="3200" dirty="0" smtClean="0"/>
              <a:t>…</a:t>
            </a:r>
            <a:endParaRPr lang="en-US" sz="32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Chronic underlying sadness, isolation, loss without closure</a:t>
            </a:r>
          </a:p>
        </p:txBody>
      </p:sp>
      <p:pic>
        <p:nvPicPr>
          <p:cNvPr id="5" name="Content Placeholder 3" descr="crying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48" b="72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8125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600199"/>
            <a:ext cx="84582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74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Lisa Bricker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>Senior Care </a:t>
            </a:r>
            <a:r>
              <a:rPr lang="en-US" sz="3200" dirty="0" smtClean="0"/>
              <a:t>Consultant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Alzheimer’s Placement Specialist</a:t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Care </a:t>
            </a:r>
            <a:r>
              <a:rPr lang="en-US" sz="2800" dirty="0" smtClean="0"/>
              <a:t>Patrol </a:t>
            </a:r>
            <a:endParaRPr lang="en-US" sz="2800" dirty="0" smtClean="0"/>
          </a:p>
          <a:p>
            <a:r>
              <a:rPr lang="en-US" sz="2800" i="1" dirty="0" smtClean="0"/>
              <a:t>“Better Senior </a:t>
            </a:r>
            <a:r>
              <a:rPr lang="en-US" sz="2800" i="1" dirty="0" smtClean="0"/>
              <a:t>Living </a:t>
            </a:r>
            <a:r>
              <a:rPr lang="en-US" sz="2800" i="1" dirty="0" smtClean="0"/>
              <a:t>Options”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181383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u="sng" dirty="0" smtClean="0">
                <a:solidFill>
                  <a:srgbClr val="C00000"/>
                </a:solidFill>
              </a:rPr>
              <a:t>Family Statistics</a:t>
            </a:r>
            <a:endParaRPr lang="en-US" sz="3200" b="1" u="sng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sz="2800" dirty="0" smtClean="0"/>
          </a:p>
          <a:p>
            <a:r>
              <a:rPr lang="en-US" sz="2800" dirty="0" smtClean="0"/>
              <a:t>Caregivers </a:t>
            </a:r>
            <a:r>
              <a:rPr lang="en-US" sz="2800" dirty="0"/>
              <a:t>die at a rate 63% higher than people the same age who are not caring for someone with dementia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sz="2400" dirty="0">
                <a:solidFill>
                  <a:srgbClr val="7030A0"/>
                </a:solidFill>
              </a:rPr>
              <a:t>Source: </a:t>
            </a:r>
            <a:r>
              <a:rPr lang="en-US" sz="2400" u="sng" dirty="0">
                <a:solidFill>
                  <a:srgbClr val="7030A0"/>
                </a:solidFill>
              </a:rPr>
              <a:t>Loving Someone Who has Dementia</a:t>
            </a:r>
            <a:r>
              <a:rPr lang="en-US" sz="2400" dirty="0">
                <a:solidFill>
                  <a:srgbClr val="7030A0"/>
                </a:solidFill>
              </a:rPr>
              <a:t>, by Pauline Boss, PhD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7160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u="sng" dirty="0" smtClean="0">
                <a:solidFill>
                  <a:srgbClr val="C00000"/>
                </a:solidFill>
              </a:rPr>
              <a:t>Leadership and Advocacy</a:t>
            </a:r>
            <a:endParaRPr lang="en-US" sz="3200" b="1" u="sng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2800" dirty="0" smtClean="0"/>
              <a:t>I chose to be a different type of caregiver</a:t>
            </a:r>
          </a:p>
          <a:p>
            <a:pPr marL="0" indent="0" algn="ctr">
              <a:buNone/>
            </a:pPr>
            <a:r>
              <a:rPr lang="en-US" sz="2800" dirty="0" smtClean="0"/>
              <a:t> </a:t>
            </a:r>
          </a:p>
          <a:p>
            <a:pPr marL="0" indent="0" algn="ctr">
              <a:buNone/>
            </a:pPr>
            <a:r>
              <a:rPr lang="en-US" sz="2800" dirty="0" smtClean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0882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u="sng" dirty="0" smtClean="0">
                <a:solidFill>
                  <a:srgbClr val="C00000"/>
                </a:solidFill>
              </a:rPr>
              <a:t>How You Can Help</a:t>
            </a:r>
            <a:endParaRPr lang="en-US" sz="3200" b="1" u="sng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Encourage </a:t>
            </a:r>
            <a:r>
              <a:rPr lang="en-US" dirty="0"/>
              <a:t>the </a:t>
            </a:r>
            <a:r>
              <a:rPr lang="en-US" dirty="0" smtClean="0"/>
              <a:t>family </a:t>
            </a:r>
            <a:r>
              <a:rPr lang="mr-IN" dirty="0" smtClean="0"/>
              <a:t>–</a:t>
            </a:r>
            <a:r>
              <a:rPr lang="en-US" dirty="0" smtClean="0"/>
              <a:t> their loved one is probably not CAPABLE of making decisions</a:t>
            </a:r>
            <a:endParaRPr lang="en-US" dirty="0"/>
          </a:p>
          <a:p>
            <a:r>
              <a:rPr lang="en-US" dirty="0"/>
              <a:t>Validate their role with </a:t>
            </a:r>
            <a:r>
              <a:rPr lang="en-US" dirty="0" smtClean="0"/>
              <a:t>compassion</a:t>
            </a:r>
          </a:p>
          <a:p>
            <a:r>
              <a:rPr lang="en-US" dirty="0" smtClean="0"/>
              <a:t>Understand how denial protects us</a:t>
            </a:r>
            <a:endParaRPr lang="en-US" dirty="0"/>
          </a:p>
          <a:p>
            <a:r>
              <a:rPr lang="en-US" dirty="0"/>
              <a:t>Let families know that they are not </a:t>
            </a:r>
            <a:r>
              <a:rPr lang="en-US" dirty="0" smtClean="0"/>
              <a:t>alone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80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What is a Placement/ Referral Agency? 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 “NO COST” service to the family </a:t>
            </a:r>
          </a:p>
          <a:p>
            <a:r>
              <a:rPr lang="en-US" dirty="0"/>
              <a:t>How Placement agencies are </a:t>
            </a:r>
            <a:r>
              <a:rPr lang="en-US" dirty="0" smtClean="0"/>
              <a:t>paid</a:t>
            </a:r>
          </a:p>
          <a:p>
            <a:r>
              <a:rPr lang="en-US" dirty="0" smtClean="0"/>
              <a:t>Boots on the ground vs internet</a:t>
            </a:r>
          </a:p>
          <a:p>
            <a:r>
              <a:rPr lang="en-US" dirty="0" smtClean="0"/>
              <a:t>Providing a concierge service and not just a list</a:t>
            </a:r>
          </a:p>
          <a:p>
            <a:r>
              <a:rPr lang="en-US" dirty="0" smtClean="0"/>
              <a:t>How does mental illness fit into the picture?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8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Senior Living Options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Staying at Home with care</a:t>
            </a:r>
          </a:p>
          <a:p>
            <a:r>
              <a:rPr lang="en-US" dirty="0" smtClean="0"/>
              <a:t>Assisted Living communities, room plus care</a:t>
            </a:r>
          </a:p>
          <a:p>
            <a:r>
              <a:rPr lang="en-US" dirty="0" smtClean="0"/>
              <a:t>Memory Care</a:t>
            </a:r>
          </a:p>
          <a:p>
            <a:r>
              <a:rPr lang="en-US" dirty="0" smtClean="0"/>
              <a:t>Private Board and Care homes</a:t>
            </a:r>
          </a:p>
          <a:p>
            <a:r>
              <a:rPr lang="en-US" dirty="0" smtClean="0"/>
              <a:t>***Skilled </a:t>
            </a:r>
            <a:r>
              <a:rPr lang="en-US" dirty="0" smtClean="0"/>
              <a:t>Nursing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059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u="sng" dirty="0" smtClean="0">
                <a:solidFill>
                  <a:srgbClr val="C00000"/>
                </a:solidFill>
              </a:rPr>
              <a:t>Decision Making for Long Term Care </a:t>
            </a:r>
            <a:endParaRPr lang="en-US" sz="3200" b="1" u="sng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Safety, Quality of Life and Peace of Mind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Was their loved one a veteran or spouse of a veteran? 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A good placement specialist will address the family, the whole person and where they are able to thrive under the circumstances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Come up with creative </a:t>
            </a:r>
            <a:r>
              <a:rPr lang="en-US" sz="2800" dirty="0" smtClean="0"/>
              <a:t>options and </a:t>
            </a:r>
            <a:r>
              <a:rPr lang="en-US" sz="2800" dirty="0" smtClean="0"/>
              <a:t>ideas</a:t>
            </a: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392905" y="5450305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Low income and </a:t>
            </a:r>
            <a:r>
              <a:rPr lang="en-US" sz="3200" dirty="0" err="1" smtClean="0">
                <a:solidFill>
                  <a:srgbClr val="C00000"/>
                </a:solidFill>
              </a:rPr>
              <a:t>MediCal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Our system </a:t>
            </a:r>
            <a:r>
              <a:rPr lang="en-US" dirty="0"/>
              <a:t>is </a:t>
            </a:r>
            <a:r>
              <a:rPr lang="en-US" dirty="0" smtClean="0"/>
              <a:t>broken</a:t>
            </a:r>
          </a:p>
          <a:p>
            <a:r>
              <a:rPr lang="en-US" dirty="0" smtClean="0"/>
              <a:t>Most options are all private pay</a:t>
            </a:r>
          </a:p>
          <a:p>
            <a:r>
              <a:rPr lang="en-US" dirty="0"/>
              <a:t>What do we do when there is no budget</a:t>
            </a:r>
            <a:r>
              <a:rPr lang="en-US" dirty="0" smtClean="0"/>
              <a:t>?</a:t>
            </a:r>
            <a:endParaRPr lang="en-US" dirty="0"/>
          </a:p>
          <a:p>
            <a:r>
              <a:rPr lang="en-US" dirty="0"/>
              <a:t>What do we do when there is no family? </a:t>
            </a:r>
          </a:p>
          <a:p>
            <a:r>
              <a:rPr lang="en-US" dirty="0" smtClean="0"/>
              <a:t>How is </a:t>
            </a:r>
            <a:r>
              <a:rPr lang="en-US" dirty="0" err="1" smtClean="0"/>
              <a:t>MediCal</a:t>
            </a:r>
            <a:r>
              <a:rPr lang="en-US" dirty="0" smtClean="0"/>
              <a:t> working in the world of Long Term Care? Especially for memory impairment and behavior issues</a:t>
            </a:r>
            <a:r>
              <a:rPr lang="mr-IN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Department of Social Services</a:t>
            </a:r>
          </a:p>
          <a:p>
            <a:pPr marL="0" indent="0" algn="ctr">
              <a:buNone/>
            </a:pPr>
            <a:r>
              <a:rPr lang="en-US" dirty="0" smtClean="0"/>
              <a:t>vs</a:t>
            </a:r>
          </a:p>
          <a:p>
            <a:pPr marL="0" indent="0" algn="ctr">
              <a:buNone/>
            </a:pPr>
            <a:r>
              <a:rPr lang="en-US" dirty="0" smtClean="0"/>
              <a:t>Department of Health Services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Trying to avoid someone being bounced around in the system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14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:\Users\Frank J. Cunningham\AppData\Local\Microsoft\Windows\Temporary Internet Files\Content.IE5\E74LE0XL\16282090369_903f523088_z[1]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9144000" cy="518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9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Why do I care so much? </a:t>
            </a: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LTC Insurance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840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u="sng" dirty="0" smtClean="0">
                <a:solidFill>
                  <a:srgbClr val="C00000"/>
                </a:solidFill>
              </a:rPr>
              <a:t>What we are covering today</a:t>
            </a:r>
            <a:br>
              <a:rPr lang="en-US" sz="3200" b="1" u="sng" dirty="0" smtClean="0">
                <a:solidFill>
                  <a:srgbClr val="C00000"/>
                </a:solidFill>
              </a:rPr>
            </a:br>
            <a:endParaRPr lang="en-US" sz="3200" b="1" u="sng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sz="2800" dirty="0" smtClean="0"/>
          </a:p>
          <a:p>
            <a:r>
              <a:rPr lang="en-US" sz="2800" dirty="0" smtClean="0"/>
              <a:t>Overview </a:t>
            </a:r>
            <a:r>
              <a:rPr lang="en-US" sz="2800" dirty="0"/>
              <a:t>of </a:t>
            </a:r>
            <a:r>
              <a:rPr lang="en-US" sz="2800" dirty="0" smtClean="0"/>
              <a:t>Memory Impairment: Alzheimer’s and </a:t>
            </a:r>
            <a:r>
              <a:rPr lang="en-US" sz="2800" dirty="0" smtClean="0"/>
              <a:t>dementia and brain injury </a:t>
            </a:r>
            <a:r>
              <a:rPr lang="mr-IN" sz="2800" dirty="0" smtClean="0"/>
              <a:t>–</a:t>
            </a:r>
            <a:r>
              <a:rPr lang="en-US" sz="2800" dirty="0" smtClean="0"/>
              <a:t> now starting to be referred to as MND (Major Neurocognitive Disorder)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The </a:t>
            </a:r>
            <a:r>
              <a:rPr lang="en-US" sz="2800" dirty="0"/>
              <a:t>impact on family </a:t>
            </a:r>
            <a:r>
              <a:rPr lang="en-US" sz="2800" dirty="0" smtClean="0"/>
              <a:t>caregivers</a:t>
            </a:r>
          </a:p>
          <a:p>
            <a:endParaRPr lang="en-US" sz="2800" dirty="0"/>
          </a:p>
          <a:p>
            <a:r>
              <a:rPr lang="en-US" sz="2800" dirty="0" smtClean="0"/>
              <a:t>How we can all work together to help families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80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u="sng" dirty="0" smtClean="0">
                <a:solidFill>
                  <a:srgbClr val="C00000"/>
                </a:solidFill>
              </a:rPr>
              <a:t>Trusted Advisors in our Communities</a:t>
            </a:r>
            <a:endParaRPr lang="en-US" sz="3200" b="1" u="sng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We </a:t>
            </a:r>
            <a:r>
              <a:rPr lang="en-US" sz="2800" dirty="0"/>
              <a:t>are </a:t>
            </a:r>
            <a:r>
              <a:rPr lang="en-US" sz="2800" dirty="0" smtClean="0"/>
              <a:t>all here to BE trusted </a:t>
            </a:r>
            <a:r>
              <a:rPr lang="en-US" sz="2800" dirty="0"/>
              <a:t>advisors to </a:t>
            </a:r>
            <a:r>
              <a:rPr lang="en-US" sz="2800" dirty="0" smtClean="0"/>
              <a:t>help the families in our communities</a:t>
            </a:r>
            <a:endParaRPr lang="en-US" sz="2800" dirty="0"/>
          </a:p>
          <a:p>
            <a:endParaRPr lang="en-US" sz="2800" dirty="0" smtClean="0"/>
          </a:p>
          <a:p>
            <a:endParaRPr lang="en-US" sz="2800" dirty="0"/>
          </a:p>
          <a:p>
            <a:r>
              <a:rPr lang="en-US" sz="2800" dirty="0" smtClean="0"/>
              <a:t>How do we continue this dialogue to build bridges to help each other to help the families that we serve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0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u="sng" dirty="0" smtClean="0">
                <a:solidFill>
                  <a:srgbClr val="C00000"/>
                </a:solidFill>
              </a:rPr>
              <a:t>Summary</a:t>
            </a:r>
            <a:endParaRPr lang="en-US" sz="3200" b="1" u="sng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dirty="0"/>
          </a:p>
          <a:p>
            <a:r>
              <a:rPr lang="en-US" sz="2800" dirty="0" smtClean="0"/>
              <a:t>Alzheimer’s is effecting millions and growing </a:t>
            </a:r>
            <a:endParaRPr lang="en-US" sz="2800" dirty="0"/>
          </a:p>
          <a:p>
            <a:r>
              <a:rPr lang="en-US" sz="2800" dirty="0"/>
              <a:t>H</a:t>
            </a:r>
            <a:r>
              <a:rPr lang="en-US" sz="2800" dirty="0" smtClean="0"/>
              <a:t>elp families identify an advocate/ leader to make decisions  </a:t>
            </a:r>
          </a:p>
          <a:p>
            <a:r>
              <a:rPr lang="en-US" sz="2800" dirty="0" smtClean="0"/>
              <a:t>We need to encourage them to reach out for support and use resources</a:t>
            </a:r>
          </a:p>
          <a:p>
            <a:r>
              <a:rPr lang="en-US" sz="2800" dirty="0" smtClean="0"/>
              <a:t>Let families know that they are not alone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77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3400" y="1259305"/>
            <a:ext cx="4114800" cy="533400"/>
          </a:xfrm>
        </p:spPr>
        <p:txBody>
          <a:bodyPr>
            <a:noAutofit/>
          </a:bodyPr>
          <a:lstStyle/>
          <a:p>
            <a:r>
              <a:rPr lang="en-US" sz="5400" b="1" u="sng" dirty="0" smtClean="0">
                <a:solidFill>
                  <a:srgbClr val="C00000"/>
                </a:solidFill>
              </a:rPr>
              <a:t>Q &amp; A</a:t>
            </a:r>
            <a:endParaRPr lang="en-US" sz="5400" b="1" u="sng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0"/>
            <a:ext cx="8229600" cy="42973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r>
              <a:rPr lang="en-US" sz="2800" dirty="0" smtClean="0"/>
              <a:t>How can we work together? </a:t>
            </a: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en-US" sz="2800" dirty="0" smtClean="0"/>
              <a:t>By talking about it</a:t>
            </a:r>
            <a:r>
              <a:rPr lang="mr-IN" sz="2800" dirty="0" smtClean="0"/>
              <a:t>…</a:t>
            </a:r>
            <a:r>
              <a:rPr lang="en-US" sz="2800" dirty="0" smtClean="0"/>
              <a:t>as a continuous </a:t>
            </a:r>
            <a:r>
              <a:rPr lang="en-US" sz="2800" dirty="0" smtClean="0"/>
              <a:t>dialogue</a:t>
            </a:r>
          </a:p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en-US" sz="2800" dirty="0" smtClean="0"/>
              <a:t>By expanding our awareness to utilize and share our resources!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57494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 algn="ctr">
              <a:spcBef>
                <a:spcPts val="0"/>
              </a:spcBef>
              <a:buNone/>
            </a:pPr>
            <a:endParaRPr lang="en-US" dirty="0" smtClean="0"/>
          </a:p>
          <a:p>
            <a:pPr marL="0" lvl="0" indent="0" algn="ctr">
              <a:spcBef>
                <a:spcPts val="0"/>
              </a:spcBef>
              <a:buNone/>
            </a:pPr>
            <a:r>
              <a:rPr lang="en-US" dirty="0" smtClean="0"/>
              <a:t>Lisa Bricker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>Senior Care Consultant </a:t>
            </a:r>
            <a:br>
              <a:rPr lang="en-US" dirty="0"/>
            </a:br>
            <a:r>
              <a:rPr lang="en-US" dirty="0" smtClean="0"/>
              <a:t>Alzheimer’s </a:t>
            </a:r>
            <a:r>
              <a:rPr lang="mr-IN" dirty="0" smtClean="0"/>
              <a:t>–</a:t>
            </a:r>
            <a:r>
              <a:rPr lang="en-US" dirty="0" smtClean="0"/>
              <a:t> Dementia </a:t>
            </a:r>
            <a:r>
              <a:rPr lang="en-US" dirty="0"/>
              <a:t>Placement </a:t>
            </a:r>
            <a:r>
              <a:rPr lang="en-US" dirty="0" smtClean="0"/>
              <a:t>Specialist</a:t>
            </a:r>
          </a:p>
          <a:p>
            <a:pPr marL="0" lvl="0" indent="0" algn="ctr">
              <a:spcBef>
                <a:spcPts val="0"/>
              </a:spcBef>
              <a:buNone/>
            </a:pPr>
            <a:endParaRPr lang="en-US" dirty="0"/>
          </a:p>
          <a:p>
            <a:pPr marL="0" lvl="0" indent="0" algn="ctr">
              <a:spcBef>
                <a:spcPts val="0"/>
              </a:spcBef>
              <a:buNone/>
            </a:pPr>
            <a:r>
              <a:rPr lang="en-US" dirty="0" smtClean="0"/>
              <a:t>310-308-9967</a:t>
            </a:r>
          </a:p>
          <a:p>
            <a:pPr marL="0" lvl="0" indent="0" algn="ctr">
              <a:spcBef>
                <a:spcPts val="0"/>
              </a:spcBef>
              <a:buNone/>
            </a:pPr>
            <a:endParaRPr lang="en-US" dirty="0"/>
          </a:p>
          <a:p>
            <a:pPr marL="0" lvl="0" indent="0" algn="ctr">
              <a:spcBef>
                <a:spcPts val="0"/>
              </a:spcBef>
              <a:buNone/>
            </a:pPr>
            <a:r>
              <a:rPr lang="en-US" dirty="0" err="1" smtClean="0"/>
              <a:t>Lisa.bricker@carepatrol.com</a:t>
            </a:r>
            <a:endParaRPr lang="en-US" dirty="0" smtClean="0"/>
          </a:p>
          <a:p>
            <a:pPr marL="0" lvl="0" indent="0" algn="ctr">
              <a:spcBef>
                <a:spcPts val="0"/>
              </a:spcBef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64511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u="sng" dirty="0">
                <a:solidFill>
                  <a:srgbClr val="C00000"/>
                </a:solidFill>
              </a:rPr>
              <a:t>Why Am I so passionate about what I do?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800" dirty="0" smtClean="0"/>
              <a:t>Because </a:t>
            </a:r>
            <a:r>
              <a:rPr lang="en-US" sz="2800" dirty="0"/>
              <a:t>I am a family caregiver... </a:t>
            </a: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My </a:t>
            </a:r>
            <a:r>
              <a:rPr lang="en-US" sz="2800" dirty="0" smtClean="0"/>
              <a:t>grandfather had a major stroke at 59</a:t>
            </a:r>
          </a:p>
          <a:p>
            <a:endParaRPr lang="en-US" sz="2800" dirty="0"/>
          </a:p>
          <a:p>
            <a:r>
              <a:rPr lang="en-US" sz="2800" dirty="0" smtClean="0"/>
              <a:t>In 2005 - 2010 I </a:t>
            </a:r>
            <a:r>
              <a:rPr lang="en-US" sz="2800" dirty="0"/>
              <a:t>cared for my elderly </a:t>
            </a:r>
            <a:r>
              <a:rPr lang="en-US" sz="2800" dirty="0" smtClean="0"/>
              <a:t>parents</a:t>
            </a:r>
          </a:p>
          <a:p>
            <a:endParaRPr lang="en-US" sz="2800" dirty="0"/>
          </a:p>
          <a:p>
            <a:r>
              <a:rPr lang="en-US" sz="2800" dirty="0" smtClean="0"/>
              <a:t> My </a:t>
            </a:r>
            <a:r>
              <a:rPr lang="en-US" sz="2800" dirty="0"/>
              <a:t>husband, Gary, is 68 and has </a:t>
            </a:r>
            <a:r>
              <a:rPr lang="en-US" sz="2800" dirty="0" smtClean="0"/>
              <a:t>Alzheimer’s</a:t>
            </a:r>
          </a:p>
          <a:p>
            <a:endParaRPr lang="en-US" sz="2800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7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u="sng" dirty="0" smtClean="0">
                <a:solidFill>
                  <a:srgbClr val="C00000"/>
                </a:solidFill>
              </a:rPr>
              <a:t>Navigating in a Foreign World</a:t>
            </a:r>
            <a:endParaRPr lang="en-US" sz="3200" u="sng" dirty="0">
              <a:solidFill>
                <a:srgbClr val="C0000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sz="2800" dirty="0" smtClean="0"/>
              <a:t>In 2006, my </a:t>
            </a:r>
            <a:r>
              <a:rPr lang="en-US" sz="2800" dirty="0"/>
              <a:t>father was a patient </a:t>
            </a:r>
            <a:r>
              <a:rPr lang="en-US" sz="2800" dirty="0" smtClean="0"/>
              <a:t>in the hospital multiple times</a:t>
            </a:r>
            <a:endParaRPr lang="en-US" sz="2800" dirty="0"/>
          </a:p>
          <a:p>
            <a:r>
              <a:rPr lang="en-US" sz="2800" dirty="0"/>
              <a:t>He was being </a:t>
            </a:r>
            <a:r>
              <a:rPr lang="en-US" sz="2800" dirty="0" smtClean="0"/>
              <a:t>discharged</a:t>
            </a:r>
            <a:endParaRPr lang="en-US" sz="2800" dirty="0"/>
          </a:p>
          <a:p>
            <a:r>
              <a:rPr lang="en-US" sz="2800" dirty="0" smtClean="0"/>
              <a:t>There was pressure to make decisions </a:t>
            </a:r>
          </a:p>
          <a:p>
            <a:r>
              <a:rPr lang="en-US" sz="2800" dirty="0" smtClean="0"/>
              <a:t>I had no idea what I was doing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61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u="sng" dirty="0" smtClean="0">
                <a:solidFill>
                  <a:srgbClr val="C00000"/>
                </a:solidFill>
              </a:rPr>
              <a:t>Understanding Alzheimer’s Disease</a:t>
            </a:r>
            <a:endParaRPr lang="en-US" sz="3200" b="1" u="sng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 smtClean="0"/>
          </a:p>
          <a:p>
            <a:r>
              <a:rPr lang="en-US" sz="2800" dirty="0" smtClean="0"/>
              <a:t>There </a:t>
            </a:r>
            <a:r>
              <a:rPr lang="en-US" sz="2800" dirty="0"/>
              <a:t>are over 126 types of </a:t>
            </a:r>
            <a:r>
              <a:rPr lang="en-US" sz="2800" dirty="0" smtClean="0"/>
              <a:t>dementia/ memory impairment and </a:t>
            </a:r>
            <a:r>
              <a:rPr lang="en-US" sz="2800" dirty="0"/>
              <a:t>these are the most common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5" name="Content Placeholder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2482327"/>
              </p:ext>
            </p:extLst>
          </p:nvPr>
        </p:nvGraphicFramePr>
        <p:xfrm>
          <a:off x="918953" y="3473451"/>
          <a:ext cx="7570787" cy="2652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1" name="Document" r:id="rId4" imgW="8229600" imgH="2882900" progId="Word.Document.12">
                  <p:embed/>
                </p:oleObj>
              </mc:Choice>
              <mc:Fallback>
                <p:oleObj name="Document" r:id="rId4" imgW="8229600" imgH="28829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8953" y="3473451"/>
                        <a:ext cx="7570787" cy="2652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4359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u="sng" dirty="0" smtClean="0">
                <a:solidFill>
                  <a:srgbClr val="C00000"/>
                </a:solidFill>
              </a:rPr>
              <a:t>What is Normal Aging? </a:t>
            </a:r>
            <a:endParaRPr lang="en-US" sz="3200" b="1" u="sng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Typical </a:t>
            </a:r>
            <a:r>
              <a:rPr lang="en-US" sz="2800" dirty="0"/>
              <a:t>age-related changes involve</a:t>
            </a:r>
            <a:r>
              <a:rPr lang="en-US" sz="2800" dirty="0" smtClean="0"/>
              <a:t>: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Making bad decisions once in a </a:t>
            </a:r>
            <a:r>
              <a:rPr lang="en-US" sz="2800" dirty="0" smtClean="0"/>
              <a:t>while</a:t>
            </a:r>
          </a:p>
          <a:p>
            <a:r>
              <a:rPr lang="en-US" sz="2800" dirty="0" smtClean="0"/>
              <a:t>Walking into a room and forgetting why</a:t>
            </a:r>
            <a:endParaRPr lang="en-US" sz="2800" dirty="0"/>
          </a:p>
          <a:p>
            <a:r>
              <a:rPr lang="en-US" sz="2800" dirty="0" smtClean="0"/>
              <a:t>Forgetting </a:t>
            </a:r>
            <a:r>
              <a:rPr lang="en-US" sz="2800" dirty="0"/>
              <a:t>which day it is and remembering later</a:t>
            </a:r>
          </a:p>
          <a:p>
            <a:r>
              <a:rPr lang="en-US" sz="2800" dirty="0"/>
              <a:t>Sometimes forgetting which word to use</a:t>
            </a:r>
          </a:p>
          <a:p>
            <a:r>
              <a:rPr lang="en-US" sz="2800" dirty="0"/>
              <a:t>Losing things from time to </a:t>
            </a:r>
            <a:r>
              <a:rPr lang="en-US" sz="2800" dirty="0" smtClean="0"/>
              <a:t>time </a:t>
            </a:r>
            <a:r>
              <a:rPr lang="mr-IN" sz="2800" dirty="0" smtClean="0"/>
              <a:t>–</a:t>
            </a:r>
            <a:r>
              <a:rPr lang="en-US" sz="2800" dirty="0" smtClean="0"/>
              <a:t> like keys</a:t>
            </a:r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9491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2168871" y="3487282"/>
            <a:ext cx="2638425" cy="200025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marL="257175" indent="-257175">
              <a:lnSpc>
                <a:spcPct val="80000"/>
              </a:lnSpc>
              <a:spcBef>
                <a:spcPct val="20000"/>
              </a:spcBef>
              <a:spcAft>
                <a:spcPts val="450"/>
              </a:spcAft>
              <a:buClr>
                <a:srgbClr val="DB5C1E"/>
              </a:buClr>
              <a:buFont typeface="Wingdings 2" pitchFamily="18" charset="2"/>
              <a:buChar char=""/>
              <a:defRPr/>
            </a:pPr>
            <a:r>
              <a:rPr lang="en-US" sz="1500" dirty="0">
                <a:solidFill>
                  <a:srgbClr val="7030A0"/>
                </a:solidFill>
                <a:cs typeface="Arial" pitchFamily="34" charset="0"/>
              </a:rPr>
              <a:t>Alzheimer’s Disease</a:t>
            </a:r>
          </a:p>
          <a:p>
            <a:pPr marL="257175" indent="-257175">
              <a:lnSpc>
                <a:spcPct val="80000"/>
              </a:lnSpc>
              <a:spcBef>
                <a:spcPct val="20000"/>
              </a:spcBef>
              <a:spcAft>
                <a:spcPts val="450"/>
              </a:spcAft>
              <a:buClr>
                <a:srgbClr val="DB5C1E"/>
              </a:buClr>
              <a:buFont typeface="Wingdings 2" pitchFamily="18" charset="2"/>
              <a:buChar char=""/>
              <a:defRPr/>
            </a:pPr>
            <a:r>
              <a:rPr lang="en-US" sz="1500" dirty="0">
                <a:solidFill>
                  <a:srgbClr val="7030A0"/>
                </a:solidFill>
                <a:cs typeface="Arial" pitchFamily="34" charset="0"/>
              </a:rPr>
              <a:t>Lewy Body Dementia</a:t>
            </a:r>
          </a:p>
          <a:p>
            <a:pPr marL="257175" indent="-257175">
              <a:lnSpc>
                <a:spcPct val="80000"/>
              </a:lnSpc>
              <a:spcBef>
                <a:spcPct val="20000"/>
              </a:spcBef>
              <a:spcAft>
                <a:spcPts val="450"/>
              </a:spcAft>
              <a:buClr>
                <a:srgbClr val="DB5C1E"/>
              </a:buClr>
              <a:buFont typeface="Wingdings 2" pitchFamily="18" charset="2"/>
              <a:buChar char=""/>
              <a:defRPr/>
            </a:pPr>
            <a:r>
              <a:rPr lang="en-US" sz="1500" dirty="0">
                <a:solidFill>
                  <a:srgbClr val="7030A0"/>
                </a:solidFill>
                <a:cs typeface="Arial" pitchFamily="34" charset="0"/>
              </a:rPr>
              <a:t>Frontal Temporal Dementia</a:t>
            </a:r>
          </a:p>
          <a:p>
            <a:pPr marL="257175" indent="-257175">
              <a:lnSpc>
                <a:spcPct val="80000"/>
              </a:lnSpc>
              <a:spcBef>
                <a:spcPct val="20000"/>
              </a:spcBef>
              <a:spcAft>
                <a:spcPts val="450"/>
              </a:spcAft>
              <a:buClr>
                <a:srgbClr val="DB5C1E"/>
              </a:buClr>
              <a:buFont typeface="Wingdings 2" pitchFamily="18" charset="2"/>
              <a:buChar char=""/>
              <a:defRPr/>
            </a:pPr>
            <a:r>
              <a:rPr lang="en-US" sz="1500" dirty="0">
                <a:solidFill>
                  <a:srgbClr val="7030A0"/>
                </a:solidFill>
                <a:cs typeface="Arial" pitchFamily="34" charset="0"/>
              </a:rPr>
              <a:t>Vascular Dementia</a:t>
            </a:r>
          </a:p>
          <a:p>
            <a:pPr marL="257175" indent="-257175">
              <a:lnSpc>
                <a:spcPct val="80000"/>
              </a:lnSpc>
              <a:spcBef>
                <a:spcPct val="20000"/>
              </a:spcBef>
              <a:spcAft>
                <a:spcPts val="450"/>
              </a:spcAft>
              <a:buClr>
                <a:srgbClr val="DB5C1E"/>
              </a:buClr>
              <a:buFont typeface="Wingdings 2" pitchFamily="18" charset="2"/>
              <a:buChar char=""/>
              <a:defRPr/>
            </a:pPr>
            <a:r>
              <a:rPr lang="en-US" sz="1500" dirty="0">
                <a:solidFill>
                  <a:srgbClr val="7030A0"/>
                </a:solidFill>
                <a:cs typeface="Arial" pitchFamily="34" charset="0"/>
              </a:rPr>
              <a:t>Mixed Dementia</a:t>
            </a:r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>
          <a:xfrm>
            <a:off x="5197821" y="3430132"/>
            <a:ext cx="3317529" cy="2000250"/>
          </a:xfrm>
          <a:prstGeom prst="rect">
            <a:avLst/>
          </a:prstGeom>
        </p:spPr>
        <p:txBody>
          <a:bodyPr/>
          <a:lstStyle/>
          <a:p>
            <a:pPr marL="257175" indent="-257175">
              <a:lnSpc>
                <a:spcPct val="80000"/>
              </a:lnSpc>
              <a:spcBef>
                <a:spcPct val="20000"/>
              </a:spcBef>
              <a:spcAft>
                <a:spcPts val="225"/>
              </a:spcAft>
              <a:buClr>
                <a:srgbClr val="DB5C1E"/>
              </a:buClr>
              <a:buFont typeface="Wingdings 2" pitchFamily="18" charset="2"/>
              <a:buChar char=""/>
              <a:defRPr/>
            </a:pPr>
            <a:r>
              <a:rPr lang="en-US" sz="1500" dirty="0">
                <a:solidFill>
                  <a:srgbClr val="7030A0"/>
                </a:solidFill>
                <a:cs typeface="Arial" pitchFamily="34" charset="0"/>
              </a:rPr>
              <a:t>Depression</a:t>
            </a:r>
          </a:p>
          <a:p>
            <a:pPr marL="257175" indent="-257175">
              <a:lnSpc>
                <a:spcPct val="80000"/>
              </a:lnSpc>
              <a:spcBef>
                <a:spcPct val="20000"/>
              </a:spcBef>
              <a:spcAft>
                <a:spcPts val="225"/>
              </a:spcAft>
              <a:buClr>
                <a:srgbClr val="DB5C1E"/>
              </a:buClr>
              <a:buFont typeface="Wingdings 2" pitchFamily="18" charset="2"/>
              <a:buChar char=""/>
              <a:defRPr/>
            </a:pPr>
            <a:r>
              <a:rPr lang="en-US" sz="1500" dirty="0">
                <a:solidFill>
                  <a:srgbClr val="7030A0"/>
                </a:solidFill>
                <a:cs typeface="Arial" pitchFamily="34" charset="0"/>
              </a:rPr>
              <a:t>Thyroid Problems</a:t>
            </a:r>
          </a:p>
          <a:p>
            <a:pPr marL="257175" indent="-257175">
              <a:lnSpc>
                <a:spcPct val="80000"/>
              </a:lnSpc>
              <a:spcBef>
                <a:spcPct val="20000"/>
              </a:spcBef>
              <a:spcAft>
                <a:spcPts val="225"/>
              </a:spcAft>
              <a:buClr>
                <a:srgbClr val="DB5C1E"/>
              </a:buClr>
              <a:buFont typeface="Wingdings 2" pitchFamily="18" charset="2"/>
              <a:buChar char=""/>
              <a:defRPr/>
            </a:pPr>
            <a:r>
              <a:rPr lang="en-US" sz="1500" dirty="0">
                <a:solidFill>
                  <a:srgbClr val="7030A0"/>
                </a:solidFill>
                <a:cs typeface="Arial" pitchFamily="34" charset="0"/>
              </a:rPr>
              <a:t>Reaction to Medication</a:t>
            </a:r>
          </a:p>
          <a:p>
            <a:pPr marL="257175" indent="-257175">
              <a:lnSpc>
                <a:spcPct val="80000"/>
              </a:lnSpc>
              <a:spcBef>
                <a:spcPct val="20000"/>
              </a:spcBef>
              <a:spcAft>
                <a:spcPts val="225"/>
              </a:spcAft>
              <a:buClr>
                <a:srgbClr val="DB5C1E"/>
              </a:buClr>
              <a:buFont typeface="Wingdings 2" pitchFamily="18" charset="2"/>
              <a:buChar char=""/>
              <a:defRPr/>
            </a:pPr>
            <a:r>
              <a:rPr lang="en-US" sz="1500" dirty="0">
                <a:solidFill>
                  <a:srgbClr val="7030A0"/>
                </a:solidFill>
                <a:cs typeface="Arial" pitchFamily="34" charset="0"/>
              </a:rPr>
              <a:t>Infections</a:t>
            </a:r>
          </a:p>
          <a:p>
            <a:pPr marL="257175" indent="-257175">
              <a:lnSpc>
                <a:spcPct val="80000"/>
              </a:lnSpc>
              <a:spcBef>
                <a:spcPct val="20000"/>
              </a:spcBef>
              <a:spcAft>
                <a:spcPts val="225"/>
              </a:spcAft>
              <a:buClr>
                <a:srgbClr val="DB5C1E"/>
              </a:buClr>
              <a:buFont typeface="Wingdings 2" pitchFamily="18" charset="2"/>
              <a:buChar char=""/>
              <a:defRPr/>
            </a:pPr>
            <a:r>
              <a:rPr lang="en-US" sz="1500" dirty="0">
                <a:solidFill>
                  <a:srgbClr val="7030A0"/>
                </a:solidFill>
                <a:cs typeface="Arial" pitchFamily="34" charset="0"/>
              </a:rPr>
              <a:t>Normal Pressure Hydrocephalus</a:t>
            </a:r>
          </a:p>
          <a:p>
            <a:pPr marL="257175" indent="-257175">
              <a:lnSpc>
                <a:spcPct val="80000"/>
              </a:lnSpc>
              <a:spcBef>
                <a:spcPct val="20000"/>
              </a:spcBef>
              <a:spcAft>
                <a:spcPts val="225"/>
              </a:spcAft>
              <a:buClr>
                <a:srgbClr val="DB5C1E"/>
              </a:buClr>
              <a:buFont typeface="Wingdings 2" pitchFamily="18" charset="2"/>
              <a:buChar char=""/>
              <a:defRPr/>
            </a:pPr>
            <a:r>
              <a:rPr lang="en-US" sz="1500" dirty="0">
                <a:solidFill>
                  <a:srgbClr val="7030A0"/>
                </a:solidFill>
                <a:cs typeface="Arial" pitchFamily="34" charset="0"/>
              </a:rPr>
              <a:t>Sensory Loss</a:t>
            </a:r>
          </a:p>
          <a:p>
            <a:pPr marL="257175" indent="-257175">
              <a:lnSpc>
                <a:spcPct val="80000"/>
              </a:lnSpc>
              <a:spcBef>
                <a:spcPct val="20000"/>
              </a:spcBef>
              <a:buClr>
                <a:srgbClr val="DB5C1E"/>
              </a:buClr>
              <a:buFont typeface="Wingdings 2" pitchFamily="18" charset="2"/>
              <a:buChar char=""/>
              <a:defRPr/>
            </a:pPr>
            <a:r>
              <a:rPr lang="en-US" sz="1500" dirty="0">
                <a:solidFill>
                  <a:srgbClr val="7030A0"/>
                </a:solidFill>
                <a:cs typeface="Arial" pitchFamily="34" charset="0"/>
              </a:rPr>
              <a:t>Nutritional Deficiencies</a:t>
            </a: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2197446" y="2687182"/>
            <a:ext cx="2056210" cy="628650"/>
          </a:xfrm>
          <a:prstGeom prst="rect">
            <a:avLst/>
          </a:prstGeom>
          <a:solidFill>
            <a:srgbClr val="E95B15"/>
          </a:solidFill>
          <a:ln w="6350">
            <a:solidFill>
              <a:srgbClr val="3333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 anchorCtr="1"/>
          <a:lstStyle/>
          <a:p>
            <a:pPr algn="ctr">
              <a:spcBef>
                <a:spcPct val="50000"/>
              </a:spcBef>
              <a:buClr>
                <a:srgbClr val="C0504D"/>
              </a:buClr>
              <a:buSzPct val="55000"/>
              <a:buFont typeface="Wingdings" pitchFamily="2" charset="2"/>
              <a:buNone/>
            </a:pPr>
            <a:r>
              <a:rPr lang="en-US" sz="1425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rPr>
              <a:t>Irreversible</a:t>
            </a:r>
            <a:br>
              <a:rPr lang="en-US" sz="1425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rPr>
            </a:br>
            <a:r>
              <a:rPr lang="en-US" sz="1425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rPr>
              <a:t>(90%)</a:t>
            </a:r>
          </a:p>
        </p:txBody>
      </p:sp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5188296" y="2687182"/>
            <a:ext cx="2056210" cy="628650"/>
          </a:xfrm>
          <a:prstGeom prst="rect">
            <a:avLst/>
          </a:prstGeom>
          <a:solidFill>
            <a:srgbClr val="E95B15"/>
          </a:solidFill>
          <a:ln w="6350">
            <a:solidFill>
              <a:srgbClr val="3333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 anchorCtr="1"/>
          <a:lstStyle/>
          <a:p>
            <a:pPr algn="ctr">
              <a:spcBef>
                <a:spcPct val="50000"/>
              </a:spcBef>
              <a:buClr>
                <a:srgbClr val="C0504D"/>
              </a:buClr>
              <a:buSzPct val="55000"/>
              <a:buFont typeface="Wingdings" pitchFamily="2" charset="2"/>
              <a:buNone/>
            </a:pPr>
            <a:r>
              <a:rPr lang="en-US" sz="1425" b="1" dirty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rPr>
              <a:t>Potentially Reversible (10%)</a:t>
            </a:r>
          </a:p>
        </p:txBody>
      </p:sp>
      <p:sp>
        <p:nvSpPr>
          <p:cNvPr id="25" name="Text Box 10"/>
          <p:cNvSpPr txBox="1">
            <a:spLocks noChangeArrowheads="1"/>
          </p:cNvSpPr>
          <p:nvPr/>
        </p:nvSpPr>
        <p:spPr bwMode="auto">
          <a:xfrm>
            <a:off x="3654771" y="1887082"/>
            <a:ext cx="2000250" cy="461665"/>
          </a:xfrm>
          <a:prstGeom prst="rect">
            <a:avLst/>
          </a:prstGeom>
          <a:solidFill>
            <a:srgbClr val="7030A0"/>
          </a:solidFill>
          <a:ln w="6350">
            <a:solidFill>
              <a:srgbClr val="3333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rgbClr val="C0504D"/>
              </a:buClr>
              <a:buSzPct val="55000"/>
              <a:buFont typeface="Wingdings" pitchFamily="2" charset="2"/>
              <a:buNone/>
            </a:pP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rPr>
              <a:t>Dementia</a:t>
            </a:r>
            <a:endParaRPr lang="en-US" sz="2400" b="1" dirty="0">
              <a:solidFill>
                <a:prstClr val="white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cxnSp>
        <p:nvCxnSpPr>
          <p:cNvPr id="26" name="AutoShape 8"/>
          <p:cNvCxnSpPr>
            <a:cxnSpLocks noChangeShapeType="1"/>
          </p:cNvCxnSpPr>
          <p:nvPr/>
        </p:nvCxnSpPr>
        <p:spPr bwMode="auto">
          <a:xfrm rot="5400000" flipV="1">
            <a:off x="4663826" y="1192352"/>
            <a:ext cx="1191" cy="2990850"/>
          </a:xfrm>
          <a:prstGeom prst="bentConnector3">
            <a:avLst>
              <a:gd name="adj1" fmla="val -14400005"/>
            </a:avLst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27" name="Line 9"/>
          <p:cNvSpPr>
            <a:spLocks noChangeShapeType="1"/>
          </p:cNvSpPr>
          <p:nvPr/>
        </p:nvSpPr>
        <p:spPr bwMode="auto">
          <a:xfrm>
            <a:off x="4627735" y="2326423"/>
            <a:ext cx="9902" cy="1714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sz="135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8" name="Title 13"/>
          <p:cNvSpPr txBox="1">
            <a:spLocks/>
          </p:cNvSpPr>
          <p:nvPr/>
        </p:nvSpPr>
        <p:spPr>
          <a:xfrm>
            <a:off x="628650" y="1131094"/>
            <a:ext cx="7886700" cy="8799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en-US" sz="2700" dirty="0" smtClean="0">
                <a:solidFill>
                  <a:srgbClr val="57079B"/>
                </a:solidFill>
              </a:rPr>
              <a:t>                                     </a:t>
            </a:r>
            <a:r>
              <a:rPr lang="en-US" sz="2700" dirty="0" smtClean="0">
                <a:solidFill>
                  <a:srgbClr val="C00000"/>
                </a:solidFill>
              </a:rPr>
              <a:t>Irreversible vs. Reversible</a:t>
            </a:r>
            <a:endParaRPr lang="en-US" sz="27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754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u="sng" dirty="0" smtClean="0">
                <a:solidFill>
                  <a:srgbClr val="C00000"/>
                </a:solidFill>
              </a:rPr>
              <a:t>Problematic Changes</a:t>
            </a:r>
            <a:endParaRPr lang="en-US" sz="3200" b="1" u="sng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  <a:spcBef>
                <a:spcPts val="100"/>
              </a:spcBef>
            </a:pPr>
            <a:endParaRPr lang="en-US" dirty="0" smtClean="0"/>
          </a:p>
          <a:p>
            <a:pPr>
              <a:lnSpc>
                <a:spcPct val="90000"/>
              </a:lnSpc>
              <a:spcBef>
                <a:spcPts val="100"/>
              </a:spcBef>
            </a:pPr>
            <a:r>
              <a:rPr lang="en-US" dirty="0" smtClean="0"/>
              <a:t>Alzheimer’s </a:t>
            </a:r>
            <a:r>
              <a:rPr lang="en-US" dirty="0"/>
              <a:t>disease and other forms of dementia </a:t>
            </a:r>
            <a:r>
              <a:rPr lang="en-US" dirty="0" smtClean="0"/>
              <a:t>come </a:t>
            </a:r>
            <a:r>
              <a:rPr lang="en-US" dirty="0"/>
              <a:t>on very slowly over </a:t>
            </a:r>
            <a:r>
              <a:rPr lang="en-US" dirty="0" smtClean="0"/>
              <a:t>time</a:t>
            </a:r>
            <a:endParaRPr lang="en-US" dirty="0"/>
          </a:p>
          <a:p>
            <a:pPr>
              <a:lnSpc>
                <a:spcPct val="90000"/>
              </a:lnSpc>
              <a:spcBef>
                <a:spcPts val="100"/>
              </a:spcBef>
            </a:pPr>
            <a:endParaRPr lang="en-US" dirty="0"/>
          </a:p>
          <a:p>
            <a:pPr>
              <a:lnSpc>
                <a:spcPct val="90000"/>
              </a:lnSpc>
              <a:spcBef>
                <a:spcPts val="100"/>
              </a:spcBef>
            </a:pPr>
            <a:r>
              <a:rPr lang="en-US" dirty="0"/>
              <a:t>In many cases, it may take years to connect the dots to realize that something is seriously wrong</a:t>
            </a:r>
          </a:p>
          <a:p>
            <a:pPr>
              <a:lnSpc>
                <a:spcPct val="90000"/>
              </a:lnSpc>
              <a:spcBef>
                <a:spcPts val="100"/>
              </a:spcBef>
            </a:pPr>
            <a:endParaRPr lang="en-US" dirty="0"/>
          </a:p>
          <a:p>
            <a:pPr>
              <a:lnSpc>
                <a:spcPct val="90000"/>
              </a:lnSpc>
              <a:spcBef>
                <a:spcPts val="100"/>
              </a:spcBef>
            </a:pPr>
            <a:r>
              <a:rPr lang="en-US" dirty="0"/>
              <a:t>The symptoms are random and not consistent  </a:t>
            </a:r>
          </a:p>
          <a:p>
            <a:pPr>
              <a:lnSpc>
                <a:spcPct val="90000"/>
              </a:lnSpc>
              <a:spcBef>
                <a:spcPts val="100"/>
              </a:spcBef>
            </a:pPr>
            <a:endParaRPr lang="en-US" dirty="0"/>
          </a:p>
          <a:p>
            <a:pPr>
              <a:lnSpc>
                <a:spcPct val="90000"/>
              </a:lnSpc>
              <a:spcBef>
                <a:spcPts val="100"/>
              </a:spcBef>
            </a:pPr>
            <a:r>
              <a:rPr lang="en-US" dirty="0"/>
              <a:t>One minute the person is completely lucid and the next minute they are not</a:t>
            </a:r>
          </a:p>
          <a:p>
            <a:pPr>
              <a:lnSpc>
                <a:spcPct val="90000"/>
              </a:lnSpc>
              <a:spcBef>
                <a:spcPts val="100"/>
              </a:spcBef>
            </a:pPr>
            <a:endParaRPr lang="en-US" dirty="0"/>
          </a:p>
          <a:p>
            <a:pPr>
              <a:lnSpc>
                <a:spcPct val="90000"/>
              </a:lnSpc>
              <a:spcBef>
                <a:spcPts val="100"/>
              </a:spcBef>
            </a:pPr>
            <a:r>
              <a:rPr lang="en-US" dirty="0"/>
              <a:t>It is a disease that you </a:t>
            </a:r>
            <a:r>
              <a:rPr lang="en-US" dirty="0" smtClean="0"/>
              <a:t>really have </a:t>
            </a:r>
            <a:r>
              <a:rPr lang="en-US" dirty="0"/>
              <a:t>to live with in order to fully understand how difficult life can be every day </a:t>
            </a:r>
          </a:p>
          <a:p>
            <a:pPr>
              <a:lnSpc>
                <a:spcPct val="90000"/>
              </a:lnSpc>
              <a:spcBef>
                <a:spcPts val="100"/>
              </a:spcBef>
            </a:pPr>
            <a:endParaRPr lang="en-US" dirty="0"/>
          </a:p>
          <a:p>
            <a:pPr>
              <a:lnSpc>
                <a:spcPct val="90000"/>
              </a:lnSpc>
              <a:spcBef>
                <a:spcPts val="100"/>
              </a:spcBef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3469</TotalTime>
  <Words>1243</Words>
  <Application>Microsoft Macintosh PowerPoint</Application>
  <PresentationFormat>On-screen Show (4:3)</PresentationFormat>
  <Paragraphs>226</Paragraphs>
  <Slides>33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2" baseType="lpstr">
      <vt:lpstr>Calibri</vt:lpstr>
      <vt:lpstr>Century Gothic</vt:lpstr>
      <vt:lpstr>Gisha</vt:lpstr>
      <vt:lpstr>Mangal</vt:lpstr>
      <vt:lpstr>Wingdings</vt:lpstr>
      <vt:lpstr>Wingdings 2</vt:lpstr>
      <vt:lpstr>Arial</vt:lpstr>
      <vt:lpstr>Office Theme</vt:lpstr>
      <vt:lpstr>Document</vt:lpstr>
      <vt:lpstr>The bumpy road of memory impairment </vt:lpstr>
      <vt:lpstr>Lisa Bricker Senior Care Consultant Alzheimer’s Placement Specialist  </vt:lpstr>
      <vt:lpstr>What we are covering today </vt:lpstr>
      <vt:lpstr>Why Am I so passionate about what I do? </vt:lpstr>
      <vt:lpstr>Navigating in a Foreign World</vt:lpstr>
      <vt:lpstr>Understanding Alzheimer’s Disease</vt:lpstr>
      <vt:lpstr>What is Normal Aging? </vt:lpstr>
      <vt:lpstr>PowerPoint Presentation</vt:lpstr>
      <vt:lpstr>Problematic Changes</vt:lpstr>
      <vt:lpstr>What is Alzheimer’s Disease?</vt:lpstr>
      <vt:lpstr>Irreversible Types of Dementia</vt:lpstr>
      <vt:lpstr>Awareness is Critical </vt:lpstr>
      <vt:lpstr>     We’re only seeing the tip of the iceberg</vt:lpstr>
      <vt:lpstr>PowerPoint Presentation</vt:lpstr>
      <vt:lpstr>Family Caregiver Statistics</vt:lpstr>
      <vt:lpstr>Family Caregiver Statistics</vt:lpstr>
      <vt:lpstr>Family Caregiver Statistics</vt:lpstr>
      <vt:lpstr>Those closest…</vt:lpstr>
      <vt:lpstr>PowerPoint Presentation</vt:lpstr>
      <vt:lpstr>Family Statistics</vt:lpstr>
      <vt:lpstr>Leadership and Advocacy</vt:lpstr>
      <vt:lpstr>How You Can Help</vt:lpstr>
      <vt:lpstr>What is a Placement/ Referral Agency? </vt:lpstr>
      <vt:lpstr>Senior Living Options</vt:lpstr>
      <vt:lpstr>Decision Making for Long Term Care </vt:lpstr>
      <vt:lpstr>Low income and MediCal</vt:lpstr>
      <vt:lpstr>PowerPoint Presentation</vt:lpstr>
      <vt:lpstr>PowerPoint Presentation</vt:lpstr>
      <vt:lpstr>PowerPoint Presentation</vt:lpstr>
      <vt:lpstr>Trusted Advisors in our Communities</vt:lpstr>
      <vt:lpstr>Summary</vt:lpstr>
      <vt:lpstr>Q &amp; A</vt:lpstr>
      <vt:lpstr>PowerPoint Presentation</vt:lpstr>
    </vt:vector>
  </TitlesOfParts>
  <Company>Toshiba</Company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Danielle</dc:creator>
  <cp:lastModifiedBy>Lisa Bricker</cp:lastModifiedBy>
  <cp:revision>113</cp:revision>
  <cp:lastPrinted>2017-11-15T20:39:32Z</cp:lastPrinted>
  <dcterms:created xsi:type="dcterms:W3CDTF">2014-04-22T00:19:26Z</dcterms:created>
  <dcterms:modified xsi:type="dcterms:W3CDTF">2017-11-16T05:17:01Z</dcterms:modified>
</cp:coreProperties>
</file>